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0" r:id="rId4"/>
    <p:sldId id="258" r:id="rId5"/>
    <p:sldId id="261" r:id="rId6"/>
    <p:sldId id="259" r:id="rId7"/>
    <p:sldId id="263" r:id="rId8"/>
    <p:sldId id="262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DARDO GARCIA ACOSTA" initials="GGA" lastIdx="1" clrIdx="0">
    <p:extLst>
      <p:ext uri="{19B8F6BF-5375-455C-9EA6-DF929625EA0E}">
        <p15:presenceInfo xmlns:p15="http://schemas.microsoft.com/office/powerpoint/2012/main" userId="S-1-5-21-867570620-4106212892-3317192986-23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-7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B3B50-5E3B-400E-9B0F-9166AD5F8A0C}" type="datetimeFigureOut">
              <a:rPr lang="es-MX" smtClean="0"/>
              <a:t>23/06/2021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AAB0E-9D41-4F12-A926-07CE9DE22F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640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AAB0E-9D41-4F12-A926-07CE9DE22F76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60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Aquí tenemos </a:t>
            </a:r>
            <a:r>
              <a:rPr lang="es-MX" dirty="0" smtClean="0"/>
              <a:t>diversos </a:t>
            </a:r>
            <a:r>
              <a:rPr lang="es-MX" dirty="0"/>
              <a:t>ejemplos de todas las actividades desarrolladas en línea y de manera </a:t>
            </a:r>
            <a:r>
              <a:rPr lang="es-MX" dirty="0" smtClean="0"/>
              <a:t>virtual, Home Office, Capacitación Docente en Línea, Actividades Culturales, Deportivas y Esparcimiento. La </a:t>
            </a:r>
            <a:r>
              <a:rPr lang="es-MX" dirty="0"/>
              <a:t>interacción que existe entre alumnos y maestros es de gran importancia </a:t>
            </a:r>
            <a:r>
              <a:rPr lang="es-MX" dirty="0" smtClean="0"/>
              <a:t>durante las clases a distancia </a:t>
            </a:r>
            <a:r>
              <a:rPr lang="es-MX" dirty="0"/>
              <a:t>y la satisfacción </a:t>
            </a:r>
            <a:r>
              <a:rPr lang="es-MX" dirty="0" smtClean="0"/>
              <a:t>plena cuando el educando aprende, comprende y manifiesta evidencias de ello satisfactoriamente…….</a:t>
            </a:r>
            <a:endParaRPr lang="es-MX" dirty="0"/>
          </a:p>
          <a:p>
            <a:r>
              <a:rPr lang="es-MX" dirty="0"/>
              <a:t>Las herramientas que nos brinda la tecnología son fundamentales para todas las actividades.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AAB0E-9D41-4F12-A926-07CE9DE22F76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55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 y Seguimiento: Mantener 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durante el cuatrimestre Mayo - Agosto la publicación correspondiente al programa de salud e higiene.</a:t>
            </a:r>
          </a:p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 Instrucciones para adjuntar la constancia de vacunación.</a:t>
            </a:r>
          </a:p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 Programa Educación para la Salud </a:t>
            </a:r>
            <a:r>
              <a:rPr lang="es-MX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UTVM_Mayo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Agosto 2021</a:t>
            </a:r>
          </a:p>
          <a:p>
            <a:r>
              <a:rPr lang="es-MX" dirty="0"/>
              <a:t>3. Sistema de Registro para el Proceso de Vacunación del Sector Educativo en el Estado y a nivel Regional.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AAB0E-9D41-4F12-A926-07CE9DE22F76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6530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Participación del P E. </a:t>
            </a:r>
            <a:r>
              <a:rPr lang="es-MX" dirty="0" err="1" smtClean="0"/>
              <a:t>Tec</a:t>
            </a:r>
            <a:r>
              <a:rPr lang="es-MX" dirty="0" smtClean="0"/>
              <a:t>. De Alimentos en: “Somos el Cambio </a:t>
            </a:r>
            <a:r>
              <a:rPr lang="es-MX" err="1" smtClean="0"/>
              <a:t>Joven</a:t>
            </a:r>
            <a:r>
              <a:rPr lang="es-MX" smtClean="0"/>
              <a:t>” ; Talleres </a:t>
            </a:r>
            <a:r>
              <a:rPr lang="es-MX" dirty="0" smtClean="0"/>
              <a:t>impartidos por la Dra. Martha Raquel </a:t>
            </a:r>
            <a:r>
              <a:rPr lang="es-MX" dirty="0" err="1" smtClean="0"/>
              <a:t>Sinco</a:t>
            </a:r>
            <a:r>
              <a:rPr lang="es-MX" dirty="0" smtClean="0"/>
              <a:t> Quintero.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AAB0E-9D41-4F12-A926-07CE9DE22F76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324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09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2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297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255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88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155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110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33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663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98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71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4EDB-03FD-4836-8720-FCE2EFC7C761}" type="datetimeFigureOut">
              <a:rPr lang="es-MX" smtClean="0"/>
              <a:t>23/06/2021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590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F4DE3897-DB0F-4787-AF67-7DC7FB950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365475"/>
            <a:ext cx="8208912" cy="2208303"/>
          </a:xfrm>
          <a:noFill/>
          <a:effectLst/>
        </p:spPr>
        <p:txBody>
          <a:bodyPr>
            <a:noAutofit/>
          </a:bodyPr>
          <a:lstStyle/>
          <a:p>
            <a:pPr algn="r"/>
            <a:r>
              <a:rPr lang="es-MX" sz="4000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Consejos </a:t>
            </a:r>
            <a:r>
              <a:rPr lang="es-ES" sz="4000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Técnicos</a:t>
            </a:r>
            <a:r>
              <a:rPr lang="es-ES" sz="4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/>
            </a:r>
            <a:br>
              <a:rPr lang="es-ES" sz="4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</a:br>
            <a:r>
              <a:rPr lang="es-MX" sz="4000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  <a:t>de Educación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  <a:t> Superior</a:t>
            </a:r>
            <a:br>
              <a:rPr lang="es-ES" sz="2800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</a:b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Avenir Black"/>
                <a:cs typeface="Avenir Black"/>
              </a:rPr>
              <a:t>CTEES</a:t>
            </a:r>
            <a:r>
              <a:rPr lang="es-MX" sz="4000" cap="all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/>
            </a:r>
            <a:br>
              <a:rPr lang="es-MX" sz="4000" cap="all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</a:br>
            <a:endParaRPr lang="es-MX" sz="1800" dirty="0">
              <a:solidFill>
                <a:schemeClr val="accent6"/>
              </a:solidFill>
              <a:latin typeface="Avenir Black"/>
              <a:cs typeface="Avenir Black"/>
            </a:endParaRPr>
          </a:p>
        </p:txBody>
      </p:sp>
      <p:pic>
        <p:nvPicPr>
          <p:cNvPr id="12" name="0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5" b="15255"/>
          <a:stretch/>
        </p:blipFill>
        <p:spPr>
          <a:xfrm>
            <a:off x="827584" y="3711388"/>
            <a:ext cx="2623187" cy="252592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450771" y="3237807"/>
            <a:ext cx="4024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/>
              <a:t>Ambientes de Sana Convivencia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204030" y="5868365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25 Junio 2021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045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CFB938E-F751-4B68-A13C-8EC3FB04420C}"/>
              </a:ext>
            </a:extLst>
          </p:cNvPr>
          <p:cNvSpPr txBox="1"/>
          <p:nvPr/>
        </p:nvSpPr>
        <p:spPr>
          <a:xfrm>
            <a:off x="1475656" y="11663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Técnico 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30147" y="1067544"/>
            <a:ext cx="7755037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Ambientes de Sana      Convivencia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ortar y redondear rectángulo de esquina sencilla 5"/>
          <p:cNvSpPr/>
          <p:nvPr/>
        </p:nvSpPr>
        <p:spPr>
          <a:xfrm>
            <a:off x="339518" y="2882355"/>
            <a:ext cx="2128259" cy="2134798"/>
          </a:xfrm>
          <a:prstGeom prst="snip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INDICADORES</a:t>
            </a:r>
          </a:p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 S C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603511" y="2219573"/>
            <a:ext cx="566963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accent2">
                    <a:lumMod val="75000"/>
                  </a:schemeClr>
                </a:solidFill>
                <a:ea typeface="Eurostile" charset="0"/>
                <a:cs typeface="Eurostile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Eurostile" charset="0"/>
                <a:cs typeface="Arial" panose="020B0604020202020204" pitchFamily="34" charset="0"/>
              </a:rPr>
              <a:t>Satisfacción de Convivencia Escolar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Eurostile" charset="0"/>
                <a:cs typeface="Arial" panose="020B0604020202020204" pitchFamily="34" charset="0"/>
              </a:rPr>
              <a:t>Clima laboral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Eurostile" charset="0"/>
                <a:cs typeface="Arial" panose="020B0604020202020204" pitchFamily="34" charset="0"/>
              </a:rPr>
              <a:t>Programa de Sustentabilidad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s-MX" sz="2400" dirty="0">
                <a:latin typeface="Arial" panose="020B0604020202020204" pitchFamily="34" charset="0"/>
                <a:ea typeface="Eurostile" charset="0"/>
                <a:cs typeface="Arial" panose="020B0604020202020204" pitchFamily="34" charset="0"/>
              </a:rPr>
              <a:t>Programa de Prevención  y Preservación de la Salud</a:t>
            </a:r>
          </a:p>
          <a:p>
            <a:pPr marL="342900" indent="-342900">
              <a:buFont typeface="Arial" charset="0"/>
              <a:buChar char="•"/>
            </a:pPr>
            <a:endParaRPr lang="es-MX" sz="2400" dirty="0">
              <a:ea typeface="Eurostile" charset="0"/>
              <a:cs typeface="Eurostile" charset="0"/>
            </a:endParaRPr>
          </a:p>
          <a:p>
            <a:pPr marL="342900" indent="-342900">
              <a:buFont typeface="Arial" charset="0"/>
              <a:buChar char="•"/>
            </a:pPr>
            <a:endParaRPr lang="es-ES" sz="2400" dirty="0">
              <a:solidFill>
                <a:schemeClr val="accent2">
                  <a:lumMod val="75000"/>
                </a:schemeClr>
              </a:solidFill>
              <a:ea typeface="Eurostile" charset="0"/>
              <a:cs typeface="Eurostile" charset="0"/>
            </a:endParaRPr>
          </a:p>
          <a:p>
            <a:pPr marL="342900" indent="-342900">
              <a:buFont typeface="Arial" charset="0"/>
              <a:buChar char="•"/>
            </a:pPr>
            <a:endParaRPr lang="es-ES_tradn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6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91880" y="836712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07571" y="1595735"/>
            <a:ext cx="7881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ImplementarPrograma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de Prevención y Preservación de la Salud (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19,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SARS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CoV-2; Influenza h1n1)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07571" y="2790149"/>
            <a:ext cx="7794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 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2. Desarrollo de Actividades con Impacto en la Mejora del Clima Laboral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07571" y="3984955"/>
            <a:ext cx="6534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3. Preservar Ambientes y Espacios Ecológicos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07571" y="4810429"/>
            <a:ext cx="7489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4. Implementar Programa de Prevención y Preservación de la Salud</a:t>
            </a:r>
          </a:p>
        </p:txBody>
      </p:sp>
    </p:spTree>
    <p:extLst>
      <p:ext uri="{BB962C8B-B14F-4D97-AF65-F5344CB8AC3E}">
        <p14:creationId xmlns:p14="http://schemas.microsoft.com/office/powerpoint/2010/main" val="27686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86440" y="911851"/>
            <a:ext cx="7831630" cy="15081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Indicador: 1         Valor inicial 2020-2021:0 %            </a:t>
            </a:r>
            <a:r>
              <a:rPr lang="es-E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Meta: 90 %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2         Valor inicial 2020-2021:10 %          Meta: 80 %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3         Valor inicial 2020-2021:15 %          Meta: 80 %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4         Valor inicial 2020-2021:15 %          Meta: 90 %</a:t>
            </a:r>
            <a:endParaRPr lang="es-MX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21739"/>
              </p:ext>
            </p:extLst>
          </p:nvPr>
        </p:nvGraphicFramePr>
        <p:xfrm>
          <a:off x="206606" y="2511707"/>
          <a:ext cx="8674100" cy="401420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474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89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35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70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3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Acciones programadas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% Cumplimiento de Acciones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Evidencia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%Avance de la meta por indicador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095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Cursos-Taller: 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Orientación Vocacional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Educación con enfoque en la Equidad de Género 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Prevención y Preservación de la Salud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Implementar Programa de Reforzamiento de Prácticas</a:t>
                      </a:r>
                    </a:p>
                  </a:txBody>
                  <a:tcPr marL="7309" marR="730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</a:t>
                      </a:r>
                    </a:p>
                  </a:txBody>
                  <a:tcPr marL="7309" marR="730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Fotos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Minutas, Bitácoras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Documentos, Videos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Avisos Intranet</a:t>
                      </a:r>
                    </a:p>
                  </a:txBody>
                  <a:tcPr marL="7309" marR="730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309" marR="730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334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Desarrollar  Programa de Inclusión laboral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MX" sz="12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309" marR="730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7309" marR="730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Fotos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Minutas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t-BR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Bitácoras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Correos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Documentos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Videos</a:t>
                      </a: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Avisos Intranet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7309" marR="730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98"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Desarrollar Actividades del Programa de Sustentabilidad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MX" sz="12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309" marR="730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</a:t>
                      </a:r>
                    </a:p>
                  </a:txBody>
                  <a:tcPr marL="7309" marR="730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2321">
                <a:tc vMerge="1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MX" sz="12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309" marR="7309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309" marR="730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70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Desarrollas Actividades del Programa de 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Prevención  y Preservación de la Salud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MX" sz="12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309" marR="730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43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33949" y="314920"/>
            <a:ext cx="3150118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Actividades Desarrolladas</a:t>
            </a:r>
          </a:p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“Satisfacción de Convivencia Escolar”</a:t>
            </a:r>
          </a:p>
        </p:txBody>
      </p:sp>
      <p:pic>
        <p:nvPicPr>
          <p:cNvPr id="4" name="Imagen 3" descr="Una captura de pantalla de un celular con texto e imágenes&#10;&#10;Descripción generada automáticamente con confianza media">
            <a:extLst>
              <a:ext uri="{FF2B5EF4-FFF2-40B4-BE49-F238E27FC236}">
                <a16:creationId xmlns:a16="http://schemas.microsoft.com/office/drawing/2014/main" xmlns="" id="{0DDCB6E4-3336-403E-BDFA-C4C2417CFE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" y="3446010"/>
            <a:ext cx="3121152" cy="3121152"/>
          </a:xfrm>
          <a:prstGeom prst="rect">
            <a:avLst/>
          </a:prstGeom>
        </p:spPr>
      </p:pic>
      <p:pic>
        <p:nvPicPr>
          <p:cNvPr id="6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114ECD3D-E313-4E96-B588-F715F4F12B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22751"/>
            <a:ext cx="4596714" cy="4596714"/>
          </a:xfrm>
          <a:prstGeom prst="rect">
            <a:avLst/>
          </a:prstGeom>
        </p:spPr>
      </p:pic>
      <p:pic>
        <p:nvPicPr>
          <p:cNvPr id="10" name="Imagen 9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xmlns="" id="{E5277ECB-8AFF-4624-859F-CA6E6A138D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" b="6746"/>
          <a:stretch/>
        </p:blipFill>
        <p:spPr>
          <a:xfrm>
            <a:off x="6494118" y="5383401"/>
            <a:ext cx="2649882" cy="1286695"/>
          </a:xfrm>
          <a:prstGeom prst="rect">
            <a:avLst/>
          </a:prstGeom>
        </p:spPr>
      </p:pic>
      <p:pic>
        <p:nvPicPr>
          <p:cNvPr id="12" name="Imagen 11" descr="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91F51F43-FEDA-4A7A-A8DF-11320F97D6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863" y="994781"/>
            <a:ext cx="1363812" cy="1818416"/>
          </a:xfrm>
          <a:prstGeom prst="rect">
            <a:avLst/>
          </a:prstGeom>
        </p:spPr>
      </p:pic>
      <p:pic>
        <p:nvPicPr>
          <p:cNvPr id="14" name="Imagen 13" descr="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CD2620A8-9B7A-4E00-B9DC-FEACF78BCC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" r="14135" b="10635"/>
          <a:stretch/>
        </p:blipFill>
        <p:spPr>
          <a:xfrm>
            <a:off x="3125028" y="3238904"/>
            <a:ext cx="1486033" cy="3308554"/>
          </a:xfrm>
          <a:prstGeom prst="rect">
            <a:avLst/>
          </a:prstGeom>
        </p:spPr>
      </p:pic>
      <p:pic>
        <p:nvPicPr>
          <p:cNvPr id="16" name="Imagen 15" descr="Niño en frente de una computadora&#10;&#10;Descripción generada automáticamente con confianza media">
            <a:extLst>
              <a:ext uri="{FF2B5EF4-FFF2-40B4-BE49-F238E27FC236}">
                <a16:creationId xmlns:a16="http://schemas.microsoft.com/office/drawing/2014/main" xmlns="" id="{7ACEF4C3-D1F8-485F-9037-D75EC3F9E2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02" y="3757892"/>
            <a:ext cx="933267" cy="1244356"/>
          </a:xfrm>
          <a:prstGeom prst="rect">
            <a:avLst/>
          </a:prstGeom>
        </p:spPr>
      </p:pic>
      <p:pic>
        <p:nvPicPr>
          <p:cNvPr id="18" name="Imagen 17" descr="Imagen que contiene persona, interior, hombre, tabla&#10;&#10;Descripción generada automáticamente">
            <a:extLst>
              <a:ext uri="{FF2B5EF4-FFF2-40B4-BE49-F238E27FC236}">
                <a16:creationId xmlns:a16="http://schemas.microsoft.com/office/drawing/2014/main" xmlns="" id="{8A53936C-891B-41F4-B039-C6FF170748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68" y="5366383"/>
            <a:ext cx="2050350" cy="14119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8" y="1330583"/>
            <a:ext cx="3668412" cy="213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5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xmlns="" id="{1B738351-8243-42CA-BE6E-2235F0C91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" y="2085455"/>
            <a:ext cx="1814945" cy="296562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CFB938E-F751-4B68-A13C-8EC3FB04420C}"/>
              </a:ext>
            </a:extLst>
          </p:cNvPr>
          <p:cNvSpPr txBox="1"/>
          <p:nvPr/>
        </p:nvSpPr>
        <p:spPr>
          <a:xfrm>
            <a:off x="1475656" y="11663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Técnico 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92646" y="751849"/>
            <a:ext cx="3150118" cy="163121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Actividades Desarrolladas</a:t>
            </a:r>
          </a:p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“Programa de  Prevención y</a:t>
            </a:r>
          </a:p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Preservación de la Salud"</a:t>
            </a:r>
          </a:p>
        </p:txBody>
      </p:sp>
      <p:pic>
        <p:nvPicPr>
          <p:cNvPr id="6" name="Imagen 5" descr="Un grupo de personas en una estación&#10;&#10;Descripción generada automáticamente">
            <a:extLst>
              <a:ext uri="{FF2B5EF4-FFF2-40B4-BE49-F238E27FC236}">
                <a16:creationId xmlns:a16="http://schemas.microsoft.com/office/drawing/2014/main" xmlns="" id="{E8A90C2A-A605-41BF-BC62-FC24190D1E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56" y="841122"/>
            <a:ext cx="5272215" cy="2965621"/>
          </a:xfrm>
          <a:prstGeom prst="rect">
            <a:avLst/>
          </a:prstGeom>
        </p:spPr>
      </p:pic>
      <p:pic>
        <p:nvPicPr>
          <p:cNvPr id="7" name="Imagen 6" descr="Un grupo de personas sentadas en un banco&#10;&#10;Descripción generada automáticamente con confianza media">
            <a:extLst>
              <a:ext uri="{FF2B5EF4-FFF2-40B4-BE49-F238E27FC236}">
                <a16:creationId xmlns:a16="http://schemas.microsoft.com/office/drawing/2014/main" xmlns="" id="{3582F468-89F2-4059-8B26-C419F4E934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79" y="2323932"/>
            <a:ext cx="2319739" cy="2659546"/>
          </a:xfrm>
          <a:prstGeom prst="rect">
            <a:avLst/>
          </a:prstGeom>
        </p:spPr>
      </p:pic>
      <p:pic>
        <p:nvPicPr>
          <p:cNvPr id="8" name="Imagen 7" descr="Imagen que contiene persona, exterior, sostener, gente&#10;&#10;Descripción generada automáticamente">
            <a:extLst>
              <a:ext uri="{FF2B5EF4-FFF2-40B4-BE49-F238E27FC236}">
                <a16:creationId xmlns:a16="http://schemas.microsoft.com/office/drawing/2014/main" xmlns="" id="{A589A647-0AE8-4D3D-B480-343F6E8426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456" y="3801322"/>
            <a:ext cx="2167076" cy="2889434"/>
          </a:xfrm>
          <a:prstGeom prst="rect">
            <a:avLst/>
          </a:prstGeom>
        </p:spPr>
      </p:pic>
      <p:pic>
        <p:nvPicPr>
          <p:cNvPr id="9" name="Imagen 8" descr="Un grupo de personas en un evento&#10;&#10;Descripción generada automáticamente con confianza media">
            <a:extLst>
              <a:ext uri="{FF2B5EF4-FFF2-40B4-BE49-F238E27FC236}">
                <a16:creationId xmlns:a16="http://schemas.microsoft.com/office/drawing/2014/main" xmlns="" id="{213C11A0-D255-440E-8B80-F534E1413A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82" y="3801323"/>
            <a:ext cx="1287739" cy="1716985"/>
          </a:xfrm>
          <a:prstGeom prst="rect">
            <a:avLst/>
          </a:prstGeom>
        </p:spPr>
      </p:pic>
      <p:pic>
        <p:nvPicPr>
          <p:cNvPr id="10" name="Marcador de contenido 12" descr="Un grupo de personas sentadas en una banca&#10;&#10;Descripción generada automáticamente">
            <a:extLst>
              <a:ext uri="{FF2B5EF4-FFF2-40B4-BE49-F238E27FC236}">
                <a16:creationId xmlns:a16="http://schemas.microsoft.com/office/drawing/2014/main" xmlns="" id="{9931DDC3-7F94-4C05-977B-BC642B338B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653" y="4570156"/>
            <a:ext cx="1539751" cy="2053002"/>
          </a:xfrm>
          <a:prstGeom prst="rect">
            <a:avLst/>
          </a:prstGeom>
        </p:spPr>
      </p:pic>
      <p:pic>
        <p:nvPicPr>
          <p:cNvPr id="12" name="Marcador de contenido 8" descr="Texto, Carta&#10;&#10;Descripción generada automáticamente">
            <a:extLst>
              <a:ext uri="{FF2B5EF4-FFF2-40B4-BE49-F238E27FC236}">
                <a16:creationId xmlns:a16="http://schemas.microsoft.com/office/drawing/2014/main" xmlns="" id="{31A28D36-1C2C-4704-B828-7F1C8B406A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5" b="19808"/>
          <a:stretch/>
        </p:blipFill>
        <p:spPr>
          <a:xfrm>
            <a:off x="5991281" y="5519782"/>
            <a:ext cx="1270989" cy="1103376"/>
          </a:xfrm>
          <a:prstGeom prst="rect">
            <a:avLst/>
          </a:prstGeom>
        </p:spPr>
      </p:pic>
      <p:pic>
        <p:nvPicPr>
          <p:cNvPr id="13" name="Marcador de contenido 4" descr="Texto&#10;&#10;Descripción generada automáticamente">
            <a:extLst>
              <a:ext uri="{FF2B5EF4-FFF2-40B4-BE49-F238E27FC236}">
                <a16:creationId xmlns:a16="http://schemas.microsoft.com/office/drawing/2014/main" xmlns="" id="{3B698513-7089-4C0E-A522-AA2ACC6563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0" b="20697"/>
          <a:stretch/>
        </p:blipFill>
        <p:spPr>
          <a:xfrm>
            <a:off x="32835" y="5051076"/>
            <a:ext cx="2257317" cy="1572083"/>
          </a:xfrm>
          <a:prstGeom prst="rect">
            <a:avLst/>
          </a:prstGeom>
        </p:spPr>
      </p:pic>
      <p:pic>
        <p:nvPicPr>
          <p:cNvPr id="14" name="Imagen 1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xmlns="" id="{7FE2878E-4252-4B41-B8FF-32E6DACC2E1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8" b="-1"/>
          <a:stretch/>
        </p:blipFill>
        <p:spPr>
          <a:xfrm>
            <a:off x="7279020" y="3801322"/>
            <a:ext cx="1741411" cy="283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5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251689" y="1079227"/>
            <a:ext cx="473590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Talleres de Prevención de la </a:t>
            </a:r>
            <a:r>
              <a:rPr lang="es-MX" sz="2400" dirty="0" smtClean="0"/>
              <a:t>Salud</a:t>
            </a:r>
          </a:p>
          <a:p>
            <a:pPr algn="ctr"/>
            <a:r>
              <a:rPr lang="es-MX" sz="2400" dirty="0" smtClean="0"/>
              <a:t>Impartidos por el </a:t>
            </a:r>
            <a:r>
              <a:rPr lang="es-MX" sz="2400" dirty="0" smtClean="0"/>
              <a:t>Servicio Médico </a:t>
            </a:r>
            <a:endParaRPr lang="es-MX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56409" y="590142"/>
            <a:ext cx="4006517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Actividades Desarrolladas:</a:t>
            </a:r>
          </a:p>
          <a:p>
            <a:pPr algn="ctr"/>
            <a:r>
              <a:rPr lang="es-MX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Sustentabilidad y Programa  de Prevención  y Preservación de la Salud</a:t>
            </a: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94939"/>
              </p:ext>
            </p:extLst>
          </p:nvPr>
        </p:nvGraphicFramePr>
        <p:xfrm>
          <a:off x="2537139" y="2062010"/>
          <a:ext cx="6330135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305"/>
                <a:gridCol w="904305"/>
                <a:gridCol w="904305"/>
                <a:gridCol w="904305"/>
                <a:gridCol w="904305"/>
                <a:gridCol w="904305"/>
                <a:gridCol w="904305"/>
              </a:tblGrid>
              <a:tr h="66511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+mn-lt"/>
                          <a:cs typeface="Arial" panose="020B0604020202020204" pitchFamily="34" charset="0"/>
                        </a:rPr>
                        <a:t>AÑO</a:t>
                      </a:r>
                      <a:endParaRPr lang="es-MX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+mn-lt"/>
                          <a:cs typeface="Arial" panose="020B0604020202020204" pitchFamily="34" charset="0"/>
                        </a:rPr>
                        <a:t>MES</a:t>
                      </a:r>
                      <a:endParaRPr lang="es-MX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+mn-lt"/>
                          <a:cs typeface="Arial" panose="020B0604020202020204" pitchFamily="34" charset="0"/>
                        </a:rPr>
                        <a:t>TIPO DE ACCIÓN</a:t>
                      </a:r>
                      <a:endParaRPr lang="es-MX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+mn-lt"/>
                          <a:cs typeface="Arial" panose="020B0604020202020204" pitchFamily="34" charset="0"/>
                        </a:rPr>
                        <a:t>OBJETIVO</a:t>
                      </a:r>
                      <a:endParaRPr lang="es-MX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+mn-lt"/>
                          <a:cs typeface="Arial" panose="020B0604020202020204" pitchFamily="34" charset="0"/>
                        </a:rPr>
                        <a:t>NO. DE PERSONAS</a:t>
                      </a:r>
                      <a:endParaRPr lang="es-MX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+mn-lt"/>
                          <a:cs typeface="Arial" panose="020B0604020202020204" pitchFamily="34" charset="0"/>
                        </a:rPr>
                        <a:t>ACTIVIDAD</a:t>
                      </a:r>
                      <a:endParaRPr lang="es-MX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+mn-lt"/>
                          <a:cs typeface="Arial" panose="020B0604020202020204" pitchFamily="34" charset="0"/>
                        </a:rPr>
                        <a:t>FECHA</a:t>
                      </a:r>
                      <a:endParaRPr lang="es-MX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2590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Taller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Población juvenil (12-29 años)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"CUIDADO DE LA SALUD MENTAL EN SITUACIONES DE EMERGENCIA". Las acciones realizadas se llevaron a cabo en la plataforma </a:t>
                      </a:r>
                      <a:r>
                        <a:rPr lang="es-MX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CLIMSS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los alumnos al finalizar su taller recibieron como comprobante una constancia con el nombre del taller recibido.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16-VI-2021</a:t>
                      </a:r>
                      <a:endParaRPr lang="es-MX" sz="1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42590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Taller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Población juvenil (12-29 años)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590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Taller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Población juvenil (12-29 años)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590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Taller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Población juvenil (12-29 años)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1843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Taller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Población juvenil (12-29 años)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10" y="2028854"/>
            <a:ext cx="2430379" cy="455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65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04665" y="920888"/>
            <a:ext cx="642515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6000" dirty="0">
                <a:latin typeface="Baskerville Old Face" panose="02020602080505020303" pitchFamily="18" charset="0"/>
                <a:cs typeface="Arial" panose="020B0604020202020204" pitchFamily="34" charset="0"/>
              </a:rPr>
              <a:t>G R A C I A S</a:t>
            </a:r>
          </a:p>
          <a:p>
            <a:pPr algn="ctr">
              <a:lnSpc>
                <a:spcPct val="150000"/>
              </a:lnSpc>
            </a:pPr>
            <a:r>
              <a:rPr lang="es-MX" sz="6000" dirty="0">
                <a:latin typeface="Baskerville Old Face" panose="02020602080505020303" pitchFamily="18" charset="0"/>
                <a:cs typeface="Arial" panose="020B0604020202020204" pitchFamily="34" charset="0"/>
              </a:rPr>
              <a:t> POR</a:t>
            </a:r>
          </a:p>
          <a:p>
            <a:pPr algn="ctr">
              <a:lnSpc>
                <a:spcPct val="150000"/>
              </a:lnSpc>
            </a:pPr>
            <a:r>
              <a:rPr lang="es-MX" sz="6000" dirty="0">
                <a:latin typeface="Baskerville Old Face" panose="02020602080505020303" pitchFamily="18" charset="0"/>
                <a:cs typeface="Arial" panose="020B0604020202020204" pitchFamily="34" charset="0"/>
              </a:rPr>
              <a:t> SU ATENCIÓN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algn="r"/>
            <a:r>
              <a:rPr lang="es-MX" i="1" dirty="0"/>
              <a:t>COLABORADORES DEL EJE A S C</a:t>
            </a:r>
          </a:p>
        </p:txBody>
      </p:sp>
    </p:spTree>
    <p:extLst>
      <p:ext uri="{BB962C8B-B14F-4D97-AF65-F5344CB8AC3E}">
        <p14:creationId xmlns:p14="http://schemas.microsoft.com/office/powerpoint/2010/main" val="23390943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520</Words>
  <Application>Microsoft Office PowerPoint</Application>
  <PresentationFormat>Presentación en pantalla (4:3)</PresentationFormat>
  <Paragraphs>118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Avenir Black</vt:lpstr>
      <vt:lpstr>Baskerville Old Face</vt:lpstr>
      <vt:lpstr>Calibri</vt:lpstr>
      <vt:lpstr>Calibri Light</vt:lpstr>
      <vt:lpstr>Eurostile</vt:lpstr>
      <vt:lpstr>Tahoma</vt:lpstr>
      <vt:lpstr>Tema de Office</vt:lpstr>
      <vt:lpstr>Consejos Técnicos  de Educación Superior CTEES </vt:lpstr>
      <vt:lpstr>Ambientes de Sana      Convivencia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GILDARDO GARCIA ACOSTA</cp:lastModifiedBy>
  <cp:revision>51</cp:revision>
  <dcterms:created xsi:type="dcterms:W3CDTF">2021-04-28T01:32:14Z</dcterms:created>
  <dcterms:modified xsi:type="dcterms:W3CDTF">2021-06-24T00:25:16Z</dcterms:modified>
</cp:coreProperties>
</file>